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11" r:id="rId2"/>
    <p:sldId id="267" r:id="rId3"/>
    <p:sldId id="269" r:id="rId4"/>
    <p:sldId id="284" r:id="rId5"/>
    <p:sldId id="292" r:id="rId6"/>
    <p:sldId id="293" r:id="rId7"/>
    <p:sldId id="294" r:id="rId8"/>
    <p:sldId id="290" r:id="rId9"/>
    <p:sldId id="296" r:id="rId10"/>
    <p:sldId id="297" r:id="rId11"/>
    <p:sldId id="298" r:id="rId12"/>
    <p:sldId id="299" r:id="rId13"/>
    <p:sldId id="300" r:id="rId14"/>
    <p:sldId id="295" r:id="rId15"/>
    <p:sldId id="302" r:id="rId16"/>
    <p:sldId id="306" r:id="rId17"/>
    <p:sldId id="307" r:id="rId18"/>
    <p:sldId id="308" r:id="rId19"/>
    <p:sldId id="309" r:id="rId20"/>
    <p:sldId id="310" r:id="rId21"/>
    <p:sldId id="301" r:id="rId22"/>
    <p:sldId id="317" r:id="rId23"/>
    <p:sldId id="318" r:id="rId24"/>
    <p:sldId id="285" r:id="rId25"/>
    <p:sldId id="322" r:id="rId26"/>
    <p:sldId id="286" r:id="rId27"/>
    <p:sldId id="323" r:id="rId28"/>
    <p:sldId id="320" r:id="rId29"/>
    <p:sldId id="315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C91E6-5C2E-4D54-A5D3-A9911DD0937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5B1A0-669C-4577-812F-EF2BEF81C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5B1A0-669C-4577-812F-EF2BEF81C8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2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319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5B1A0-669C-4577-812F-EF2BEF81C8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3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5B1A0-669C-4577-812F-EF2BEF81C8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04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53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741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159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25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08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60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1C41-D9E6-4330-B519-8933CC9D2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55210-22C0-4325-84AF-1955B50B4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47071-B201-4923-89F7-7CC6606E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C636D-BF8F-446A-81E7-53ED6142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297E3-34AA-4628-A6CD-648D9C45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6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E11BB-8A66-456F-B574-9D9FF4C2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C96CA-4EA9-48A9-A5FA-CC974199B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5E8F-24A3-4EC7-AC85-F5DB5F45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8D031-C79F-468E-997C-58934EF6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8895E-C053-4B59-906B-43782062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198BB-2ACC-4E24-8834-0DC2A2C76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C8F6D-82EC-40C6-8031-4C92388E7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B0FDF-D728-4AE4-B8B0-EE2D54C30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5A940-E926-418B-90FB-FF30F8B4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BD75F-F47D-48E5-83E8-1DB56110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1912-168B-4EC7-AD24-ED140A60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3BE80-D3BD-40DC-B300-7694885C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9A417-C782-4114-A4CE-62646116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2DB6C-D4CE-4697-8C97-6BA4B1FD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B0E5A-3ACF-422C-B1DC-2452C764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8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EE40-6F13-4B08-95D9-850E2BC1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2C86-70EF-49F1-8906-D9BAF5FA9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29E7-A0E1-4082-8BBF-FBF9C6B4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F7EBB-02DC-420E-9742-6A299A4A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7A336-61E0-4D8D-8760-AC8C464F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1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2288-DF7E-4024-9CE9-6884CA0B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A8E02-0B24-40D7-A43A-356118FD1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FE297-BA02-46F4-8B59-B549A10E8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A3F55-E803-4512-A245-6D3FC984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699A2-55D2-462C-A8BB-D7060E08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7C16E-1DDA-4DEE-A844-61E4F6D5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05B8-D6A9-4D97-8A76-27DD461C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9C271-7D60-4139-AB2E-F99E03480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E102B-8E25-4854-9E55-2F222AFEE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9F073-D806-47C1-B4A6-B79301F67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18C10-0BB2-44D5-A9F9-2DA0E6CEA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AE585-1F12-4A6C-95E0-5B971B47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FCFBE7-CBA1-4909-A9B3-9F6F8EEA4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7E4D0-5060-405E-96C7-BB649CDC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5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5156-A8EE-427E-8272-2D64005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607D4-487E-420F-973F-0A3A0F72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8EF2B-69DE-4465-84BC-5213A6F7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27640-6EF8-4936-971E-D7194836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6CDFC-F973-4AA3-811E-1281F086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0A76F-0605-45B8-9467-422F98BE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E5A6C-DA70-48FE-9199-4946D966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A59B-FABD-4480-A944-7F87C732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1D57B-7545-4352-BEDA-6B521E7B8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29E93-3364-46AC-A080-87D579787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7ABFE-F3A9-4494-918F-605239C3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E5582-4D2A-42D6-9E10-19D37734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135DC-B125-4BAB-AEFD-FC6BEE7F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0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EBD8-04AF-41DC-9ED1-4C7EC510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1B819-978A-49DB-8A68-81E3B8579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9CA37-228A-42ED-A241-EEFD7C8F7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29CD4-EBC9-497A-96E2-D684D38C8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B4BA0-87ED-4D0A-BA89-86F0FA4D1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D0A60-B9D6-47DA-95FD-DE6A1718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74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B4CE0-D295-4D7D-8E7E-0C818F294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61FCF-4B35-406D-B5F2-E44A4CBB4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4EFC-B7AA-40A1-97FE-3BA6893D0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EE02-668F-4A8A-899D-0D2F97BFC5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4ECEF-1D93-4F5B-83F6-6B7CEAC1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CF751-F3B8-4BEE-96E7-B08C6AC90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A6F48-B4D4-421C-B9BE-A6270D0D8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2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D5B35-303F-4F7E-ABEC-248C2DEBE6CE}"/>
              </a:ext>
            </a:extLst>
          </p:cNvPr>
          <p:cNvSpPr txBox="1"/>
          <p:nvPr/>
        </p:nvSpPr>
        <p:spPr>
          <a:xfrm>
            <a:off x="0" y="224909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Statistical Methods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in Ecology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17B11F-E51E-4B5F-8260-6AF24D4F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704" y="4667082"/>
            <a:ext cx="3575303" cy="1554480"/>
          </a:xfrm>
          <a:prstGeom prst="rect">
            <a:avLst/>
          </a:prstGeom>
        </p:spPr>
      </p:pic>
      <p:pic>
        <p:nvPicPr>
          <p:cNvPr id="13" name="Picture 12" descr="A picture containing text, sign, outdoor, clipart&#10;&#10;Description automatically generated">
            <a:extLst>
              <a:ext uri="{FF2B5EF4-FFF2-40B4-BE49-F238E27FC236}">
                <a16:creationId xmlns:a16="http://schemas.microsoft.com/office/drawing/2014/main" id="{66FAACF7-8744-444C-BBC6-99FF8E9A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62" y="2250685"/>
            <a:ext cx="3044788" cy="1828800"/>
          </a:xfrm>
          <a:prstGeom prst="rect">
            <a:avLst/>
          </a:prstGeom>
        </p:spPr>
      </p:pic>
      <p:pic>
        <p:nvPicPr>
          <p:cNvPr id="15" name="Picture 14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A626751D-96BA-459B-965C-5FAFFF85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49" y="4438482"/>
            <a:ext cx="4237470" cy="2011680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1AD50E-8848-4DD5-AB91-B55E85E9C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17" y="2408393"/>
            <a:ext cx="370053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3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959092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A08EBA7-BC6F-431C-BCC4-99FB446FED26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03761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396414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85E5697-EB6B-48A0-BF8F-62263B3F334E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33191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19034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BF494CA-7DDB-492B-BDEA-F5BAF6C4EB78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22870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/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5735D69-212D-4B9B-BBB5-BA54269AED1A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089234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609221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1C41636-2551-4949-A561-DF0583995EAD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13696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/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/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𝑃𝑜𝑝𝑢𝑙𝑎𝑡𝑖𝑜𝑛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𝑚𝑎𝑟𝑘𝑒𝑑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𝑐𝑎𝑝𝑡𝑢𝑟𝑖𝑛𝑔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𝑙𝑒𝑎𝑠𝑡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𝑜𝑛𝑐𝑒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/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/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blipFill>
                <a:blip r:embed="rId5"/>
                <a:stretch>
                  <a:fillRect l="-5333" r="-6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D9A10C7-FB4E-469E-9D32-37EDB7D65540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25703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/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/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𝑃𝑜𝑝𝑢𝑙𝑎𝑡𝑖𝑜𝑛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𝑚𝑎𝑟𝑘𝑒𝑑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𝑐𝑎𝑝𝑡𝑢𝑟𝑖𝑛𝑔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𝑙𝑒𝑎𝑠𝑡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𝑜𝑛𝑐𝑒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/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/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blipFill>
                <a:blip r:embed="rId5"/>
                <a:stretch>
                  <a:fillRect l="-5333" r="-6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6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7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0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9DEA9-B0EA-4662-B645-70F4982F0D7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8434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/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/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𝑃𝑜𝑝𝑢𝑙𝑎𝑡𝑖𝑜𝑛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𝑚𝑎𝑟𝑘𝑒𝑑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𝑐𝑎𝑝𝑡𝑢𝑟𝑖𝑛𝑔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𝑙𝑒𝑎𝑠𝑡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𝑜𝑛𝑐𝑒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/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/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blipFill>
                <a:blip r:embed="rId5"/>
                <a:stretch>
                  <a:fillRect l="-5333" r="-6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6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7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0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39CC827-5FA2-4771-ABD1-398AE64258B2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996718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/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/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𝑃𝑜𝑝𝑢𝑙𝑎𝑡𝑖𝑜𝑛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𝑚𝑎𝑟𝑘𝑒𝑑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𝑐𝑎𝑝𝑡𝑢𝑟𝑖𝑛𝑔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𝑙𝑒𝑎𝑠𝑡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𝑜𝑛𝑐𝑒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/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/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blipFill>
                <a:blip r:embed="rId6"/>
                <a:stretch>
                  <a:fillRect l="-5333" r="-6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7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8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1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162FC7-3D44-4DC6-BDA3-575BF511B0B5}"/>
              </a:ext>
            </a:extLst>
          </p:cNvPr>
          <p:cNvCxnSpPr>
            <a:cxnSpLocks/>
          </p:cNvCxnSpPr>
          <p:nvPr/>
        </p:nvCxnSpPr>
        <p:spPr>
          <a:xfrm>
            <a:off x="2008568" y="5503567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BE6A7B-A3C4-4DBF-8E01-8034581E956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2760" y="5975629"/>
            <a:ext cx="580338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7F747-0415-477F-988A-0BFE3A876E8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5852891"/>
            <a:ext cx="580338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AC5936-4603-45BF-A839-DE62693B01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6355872"/>
            <a:ext cx="580338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FE0886-F5F0-43BF-9C33-4C796C81C07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0174" y="5443996"/>
            <a:ext cx="580338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6D3313-E212-43B5-B82F-560CFEFA00A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7133" y="5336018"/>
            <a:ext cx="580338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F74F59-989E-4176-9DDA-4988B0D472D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867" y="6127272"/>
            <a:ext cx="580338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B7F8393-20A6-461A-8977-1759B853466B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511271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/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/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𝑃𝑜𝑝𝑢𝑙𝑎𝑡𝑖𝑜𝑛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𝑚𝑎𝑟𝑘𝑒𝑑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𝑐𝑎𝑝𝑡𝑢𝑟𝑖𝑛𝑔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𝑙𝑒𝑎𝑠𝑡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𝑜𝑛𝑐𝑒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/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/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blipFill>
                <a:blip r:embed="rId6"/>
                <a:stretch>
                  <a:fillRect l="-5333" r="-6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7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8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1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162FC7-3D44-4DC6-BDA3-575BF511B0B5}"/>
              </a:ext>
            </a:extLst>
          </p:cNvPr>
          <p:cNvCxnSpPr>
            <a:cxnSpLocks/>
          </p:cNvCxnSpPr>
          <p:nvPr/>
        </p:nvCxnSpPr>
        <p:spPr>
          <a:xfrm>
            <a:off x="2008568" y="5503567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BE6A7B-A3C4-4DBF-8E01-8034581E956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2760" y="5975629"/>
            <a:ext cx="580338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7F747-0415-477F-988A-0BFE3A876E8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5852891"/>
            <a:ext cx="580338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AC5936-4603-45BF-A839-DE62693B01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6355872"/>
            <a:ext cx="580338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FE0886-F5F0-43BF-9C33-4C796C81C07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0174" y="5443996"/>
            <a:ext cx="580338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6D3313-E212-43B5-B82F-560CFEFA00A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7133" y="5336018"/>
            <a:ext cx="580338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F74F59-989E-4176-9DDA-4988B0D472D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867" y="6127272"/>
            <a:ext cx="580338" cy="457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D0B885-2B96-4BB0-86CA-A9DBA43932CC}"/>
              </a:ext>
            </a:extLst>
          </p:cNvPr>
          <p:cNvCxnSpPr>
            <a:cxnSpLocks/>
          </p:cNvCxnSpPr>
          <p:nvPr/>
        </p:nvCxnSpPr>
        <p:spPr>
          <a:xfrm flipV="1">
            <a:off x="4248935" y="5345343"/>
            <a:ext cx="730652" cy="429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B018E95-F8DF-4DC5-A78D-C6AAC1FA8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7362" y="6252911"/>
            <a:ext cx="580338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2E36BF-30F3-49AA-8178-DB539582F3C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23782" y="4570383"/>
            <a:ext cx="580338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877AD29-9C68-4699-ABFC-1C882AB434E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07314" y="4844693"/>
            <a:ext cx="580338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FAA879F-9BC3-4FA2-BDA4-16926CE0471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2009" y="5058056"/>
            <a:ext cx="5803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486339-73D1-47C4-9040-7D1EBE90248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6236" y="5707026"/>
            <a:ext cx="580338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9224EE-E123-4FD1-BD94-96CD4E611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2055" y="5814204"/>
            <a:ext cx="580338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04ACE05-6EC8-4795-A084-B302F2BFBC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5656" y="4696595"/>
            <a:ext cx="580338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FF848B-50B7-4EFE-8590-BEBA831B08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7282" y="4348820"/>
            <a:ext cx="58033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E30C3C-691B-446E-925F-A274B412EB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0698" y="5609632"/>
            <a:ext cx="580338" cy="45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22E656-527F-4447-8D80-BF1337D96B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8467" y="5100294"/>
            <a:ext cx="580338" cy="457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4708ABC-A3C7-47AF-953E-4A590276FF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4624" y="6252911"/>
            <a:ext cx="580338" cy="457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1BB5C79-9C17-4AE9-9295-28E4385CE9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9587" y="6301877"/>
            <a:ext cx="580338" cy="457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A578F7-4AC5-4C46-A9D4-DD58A45A0C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4793" y="5261832"/>
            <a:ext cx="580338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099636-6481-47AB-A3A5-C6C748AEE1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7113" y="5461516"/>
            <a:ext cx="580338" cy="4572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DC0307B-160F-46C4-AB3A-1CA092F516A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45422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B78FC-ECF7-4481-99CD-8243B22CF9F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880844" y="809512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E3EB5-2C10-4539-AA07-6311B932D059}"/>
              </a:ext>
            </a:extLst>
          </p:cNvPr>
          <p:cNvSpPr txBox="1"/>
          <p:nvPr/>
        </p:nvSpPr>
        <p:spPr>
          <a:xfrm>
            <a:off x="880844" y="1450232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2. Field Data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EB71E-CBFE-47AB-82E9-E7B9281871BE}"/>
              </a:ext>
            </a:extLst>
          </p:cNvPr>
          <p:cNvSpPr txBox="1"/>
          <p:nvPr/>
        </p:nvSpPr>
        <p:spPr>
          <a:xfrm>
            <a:off x="880843" y="2040848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3. Format Data for Analysis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38AEA-642E-4556-A4BA-FD68E5EE10B7}"/>
              </a:ext>
            </a:extLst>
          </p:cNvPr>
          <p:cNvSpPr txBox="1"/>
          <p:nvPr/>
        </p:nvSpPr>
        <p:spPr>
          <a:xfrm>
            <a:off x="880843" y="2635456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4. Fit Population Model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5F0A1D-2A95-4230-BEBE-4AB2A298F7C2}"/>
              </a:ext>
            </a:extLst>
          </p:cNvPr>
          <p:cNvSpPr txBox="1"/>
          <p:nvPr/>
        </p:nvSpPr>
        <p:spPr>
          <a:xfrm>
            <a:off x="880842" y="3225872"/>
            <a:ext cx="71641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5. Examine Output and Visualize Results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980A0-2760-4F76-AF6F-17F5C3069685}"/>
              </a:ext>
            </a:extLst>
          </p:cNvPr>
          <p:cNvSpPr txBox="1"/>
          <p:nvPr/>
        </p:nvSpPr>
        <p:spPr>
          <a:xfrm>
            <a:off x="880842" y="4652434"/>
            <a:ext cx="45859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cs typeface="Arial" panose="020B0604020202020204" pitchFamily="34" charset="0"/>
              </a:rPr>
              <a:t>*steps 3-5 in Program R</a:t>
            </a:r>
          </a:p>
        </p:txBody>
      </p:sp>
    </p:spTree>
    <p:extLst>
      <p:ext uri="{BB962C8B-B14F-4D97-AF65-F5344CB8AC3E}">
        <p14:creationId xmlns:p14="http://schemas.microsoft.com/office/powerpoint/2010/main" val="364329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/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7E02F2-AA39-4A73-8B8A-AF4299FB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55" y="1843419"/>
                <a:ext cx="665247" cy="521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/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𝑃𝑜𝑝𝑢𝑙𝑎𝑡𝑖𝑜𝑛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𝑚𝑎𝑟𝑘𝑒𝑑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𝑐𝑎𝑝𝑡𝑢𝑟𝑖𝑛𝑔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𝑖𝑛𝑑𝑖𝑣𝑖𝑑𝑢𝑎𝑙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𝑙𝑒𝑎𝑠𝑡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𝑜𝑛𝑐𝑒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A8BF7E-0DA9-4F7C-935F-F60E39633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63" y="869533"/>
                <a:ext cx="8264122" cy="639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/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BAC055-6BB7-446D-B1FC-B11EAE1B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82" y="1838418"/>
                <a:ext cx="83279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/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7B242-028E-42CB-AC08-72F13F1A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54" y="1962938"/>
                <a:ext cx="912942" cy="276999"/>
              </a:xfrm>
              <a:prstGeom prst="rect">
                <a:avLst/>
              </a:prstGeom>
              <a:blipFill>
                <a:blip r:embed="rId6"/>
                <a:stretch>
                  <a:fillRect l="-5333" r="-6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/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E43C18-EEB0-438E-A674-7F2FD6E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1" y="2740548"/>
                <a:ext cx="365485" cy="451214"/>
              </a:xfrm>
              <a:prstGeom prst="rect">
                <a:avLst/>
              </a:prstGeom>
              <a:blipFill>
                <a:blip r:embed="rId7"/>
                <a:stretch>
                  <a:fillRect l="-1667" t="-10811" r="-450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/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30F8E7-AA69-4B2A-B1DC-C61722468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2752314"/>
                <a:ext cx="689612" cy="451214"/>
              </a:xfrm>
              <a:prstGeom prst="rect">
                <a:avLst/>
              </a:prstGeom>
              <a:blipFill>
                <a:blip r:embed="rId8"/>
                <a:stretch>
                  <a:fillRect l="-885" t="-9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/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CA3E5-24DA-4C6E-8239-F5086F7F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43" y="2752314"/>
                <a:ext cx="773417" cy="474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/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FC6C14-0774-4331-BA9F-58C4212B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0" y="2705635"/>
                <a:ext cx="665247" cy="5210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/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FFAD11-2117-4033-8A9F-AE41FC9A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2" y="2705635"/>
                <a:ext cx="689869" cy="453073"/>
              </a:xfrm>
              <a:prstGeom prst="rect">
                <a:avLst/>
              </a:prstGeom>
              <a:blipFill>
                <a:blip r:embed="rId11"/>
                <a:stretch>
                  <a:fillRect t="-945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/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B8F9F2-D1FF-4825-82CB-7969FF12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89" y="2682488"/>
                <a:ext cx="1263103" cy="5210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D57DB-5655-4A44-A07E-04C002E0EC20}"/>
              </a:ext>
            </a:extLst>
          </p:cNvPr>
          <p:cNvCxnSpPr>
            <a:cxnSpLocks/>
          </p:cNvCxnSpPr>
          <p:nvPr/>
        </p:nvCxnSpPr>
        <p:spPr>
          <a:xfrm flipV="1">
            <a:off x="1722268" y="2503503"/>
            <a:ext cx="8815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8515EB-981D-4C85-A940-3515BD2628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95" y="4817767"/>
            <a:ext cx="580338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C5257B-7C7B-46F5-A74C-2493466C7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18" y="5331310"/>
            <a:ext cx="580338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E8BA4-DC1D-44C3-ADC0-9033749041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256" y="5331310"/>
            <a:ext cx="580338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34F7C-74E9-442A-8011-CF390768F8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825" y="5319158"/>
            <a:ext cx="580338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4C423-7A82-4EEC-81D3-4AFEE556C4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8500" y="5822812"/>
            <a:ext cx="580338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73F780-C2E2-438E-91F7-4C84827976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098" y="5833405"/>
            <a:ext cx="580338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A3BBE6-AF4D-4E6F-9401-A20D03EDE5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428" y="5901196"/>
            <a:ext cx="58033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2494E-4AC6-4093-A831-15A53B36A4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7250" y="6290605"/>
            <a:ext cx="580338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63F994-CCD2-4F0A-909E-E197066A0C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162" y="6305634"/>
            <a:ext cx="580338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C1F7EF-9BCB-484E-9E42-DAC4DBB679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3" y="6358396"/>
            <a:ext cx="580338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3E96E3-5AFE-42F6-BBD1-9E20410237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178" y="4874110"/>
            <a:ext cx="580338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5AD-D01C-4D0A-BBAE-4158F9F5EC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162" y="4804911"/>
            <a:ext cx="58033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EFA3B9-96DF-489F-83A3-D2E4C0280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267" y="4332682"/>
            <a:ext cx="580338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1FC8F-79F8-41BA-AC5B-373B6600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517" y="4303520"/>
            <a:ext cx="58033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162FC7-3D44-4DC6-BDA3-575BF511B0B5}"/>
              </a:ext>
            </a:extLst>
          </p:cNvPr>
          <p:cNvCxnSpPr>
            <a:cxnSpLocks/>
          </p:cNvCxnSpPr>
          <p:nvPr/>
        </p:nvCxnSpPr>
        <p:spPr>
          <a:xfrm>
            <a:off x="2008568" y="5503567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BE6A7B-A3C4-4DBF-8E01-8034581E956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2760" y="5975629"/>
            <a:ext cx="580338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7F747-0415-477F-988A-0BFE3A876E8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5852891"/>
            <a:ext cx="580338" cy="457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AC5936-4603-45BF-A839-DE62693B01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2422" y="6355872"/>
            <a:ext cx="580338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FE0886-F5F0-43BF-9C33-4C796C81C07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0174" y="5443996"/>
            <a:ext cx="580338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6D3313-E212-43B5-B82F-560CFEFA00A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7133" y="5336018"/>
            <a:ext cx="580338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F74F59-989E-4176-9DDA-4988B0D472D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1867" y="6127272"/>
            <a:ext cx="580338" cy="457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D0B885-2B96-4BB0-86CA-A9DBA43932CC}"/>
              </a:ext>
            </a:extLst>
          </p:cNvPr>
          <p:cNvCxnSpPr>
            <a:cxnSpLocks/>
          </p:cNvCxnSpPr>
          <p:nvPr/>
        </p:nvCxnSpPr>
        <p:spPr>
          <a:xfrm flipV="1">
            <a:off x="4248935" y="5345343"/>
            <a:ext cx="730652" cy="4291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B018E95-F8DF-4DC5-A78D-C6AAC1FA8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7362" y="6252911"/>
            <a:ext cx="580338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2E36BF-30F3-49AA-8178-DB539582F3C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23782" y="4570383"/>
            <a:ext cx="580338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877AD29-9C68-4699-ABFC-1C882AB434E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07314" y="4844693"/>
            <a:ext cx="580338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FAA879F-9BC3-4FA2-BDA4-16926CE0471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2009" y="5058056"/>
            <a:ext cx="580338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486339-73D1-47C4-9040-7D1EBE90248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6236" y="5707026"/>
            <a:ext cx="580338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A9224EE-E123-4FD1-BD94-96CD4E611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2055" y="5814204"/>
            <a:ext cx="580338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04ACE05-6EC8-4795-A084-B302F2BFBC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5656" y="4696595"/>
            <a:ext cx="580338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FF848B-50B7-4EFE-8590-BEBA831B08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7282" y="4348820"/>
            <a:ext cx="580338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E30C3C-691B-446E-925F-A274B412EB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0698" y="5609632"/>
            <a:ext cx="580338" cy="45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22E656-527F-4447-8D80-BF1337D96B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8467" y="5100294"/>
            <a:ext cx="580338" cy="457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4708ABC-A3C7-47AF-953E-4A590276FF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4624" y="6252911"/>
            <a:ext cx="580338" cy="4572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1BB5C79-9C17-4AE9-9295-28E4385CE9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9587" y="6301877"/>
            <a:ext cx="580338" cy="457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A578F7-4AC5-4C46-A9D4-DD58A45A0C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4793" y="5261832"/>
            <a:ext cx="580338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099636-6481-47AB-A3A5-C6C748AEE1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7113" y="5461516"/>
            <a:ext cx="580338" cy="4572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FFCDBBB-7F32-47E5-A6A3-9C4FDDE85D39}"/>
              </a:ext>
            </a:extLst>
          </p:cNvPr>
          <p:cNvCxnSpPr>
            <a:cxnSpLocks/>
          </p:cNvCxnSpPr>
          <p:nvPr/>
        </p:nvCxnSpPr>
        <p:spPr>
          <a:xfrm>
            <a:off x="7332141" y="5407705"/>
            <a:ext cx="873723" cy="484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A95BE662-C294-477C-AD38-7B29AFEFE4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6239" y="4664108"/>
            <a:ext cx="58033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44ACABD-0FD8-49EC-A2A8-23C1C86621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9723" y="5100294"/>
            <a:ext cx="580338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0200825-3F8B-4A13-9298-400C450E65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7542" y="5852891"/>
            <a:ext cx="580338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3009CFB-87ED-47AD-A2D9-40D4DF3028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4943" y="6364808"/>
            <a:ext cx="580338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FCC75DE-8524-4BB7-8567-58F760B387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4341" y="6050174"/>
            <a:ext cx="580338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02DA6FA-13CA-46DA-8E52-5567E428D06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85185" y="6145978"/>
            <a:ext cx="580338" cy="457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1B7E2DA-2BD4-49A9-B4D3-F136DED9CE3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15245" y="5301893"/>
            <a:ext cx="580338" cy="457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D5DF95F-9365-489E-BF01-5B0C24BDBE0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3128" y="4921288"/>
            <a:ext cx="580338" cy="457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9D9F1DE-A077-437D-B94A-C2B76F652F1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79022" y="5612139"/>
            <a:ext cx="580338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6B19D4-5ADE-484D-85BB-77623BD38314}"/>
                  </a:ext>
                </a:extLst>
              </p:cNvPr>
              <p:cNvSpPr txBox="1"/>
              <p:nvPr/>
            </p:nvSpPr>
            <p:spPr>
              <a:xfrm>
                <a:off x="2882290" y="3535246"/>
                <a:ext cx="365485" cy="478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6B19D4-5ADE-484D-85BB-77623BD3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0" y="3535246"/>
                <a:ext cx="365485" cy="478785"/>
              </a:xfrm>
              <a:prstGeom prst="rect">
                <a:avLst/>
              </a:prstGeom>
              <a:blipFill>
                <a:blip r:embed="rId14"/>
                <a:stretch>
                  <a:fillRect l="-1667" t="-2564" r="-45000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9CCEC8D-2ADD-49D6-BBC4-54F434D539DA}"/>
                  </a:ext>
                </a:extLst>
              </p:cNvPr>
              <p:cNvSpPr txBox="1"/>
              <p:nvPr/>
            </p:nvSpPr>
            <p:spPr>
              <a:xfrm>
                <a:off x="3949568" y="3546679"/>
                <a:ext cx="612347" cy="479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9CCEC8D-2ADD-49D6-BBC4-54F434D53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568" y="3546679"/>
                <a:ext cx="612347" cy="479170"/>
              </a:xfrm>
              <a:prstGeom prst="rect">
                <a:avLst/>
              </a:prstGeom>
              <a:blipFill>
                <a:blip r:embed="rId15"/>
                <a:stretch>
                  <a:fillRect l="-1000" t="-2564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E654E-2759-42DF-9555-2BD2E4068DC6}"/>
                  </a:ext>
                </a:extLst>
              </p:cNvPr>
              <p:cNvSpPr txBox="1"/>
              <p:nvPr/>
            </p:nvSpPr>
            <p:spPr>
              <a:xfrm>
                <a:off x="5093693" y="3497584"/>
                <a:ext cx="101771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7E654E-2759-42DF-9555-2BD2E406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93" y="3497584"/>
                <a:ext cx="1017715" cy="5186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A45F931-3D2B-4C46-A6DF-254B1470052A}"/>
                  </a:ext>
                </a:extLst>
              </p:cNvPr>
              <p:cNvSpPr txBox="1"/>
              <p:nvPr/>
            </p:nvSpPr>
            <p:spPr>
              <a:xfrm>
                <a:off x="6314962" y="3649428"/>
                <a:ext cx="961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A45F931-3D2B-4C46-A6DF-254B14700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962" y="3649428"/>
                <a:ext cx="961032" cy="276999"/>
              </a:xfrm>
              <a:prstGeom prst="rect">
                <a:avLst/>
              </a:prstGeom>
              <a:blipFill>
                <a:blip r:embed="rId17"/>
                <a:stretch>
                  <a:fillRect l="-5696" r="-569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FF49F0-E1B6-44AD-A1C6-F57C8ADCD50B}"/>
                  </a:ext>
                </a:extLst>
              </p:cNvPr>
              <p:cNvSpPr txBox="1"/>
              <p:nvPr/>
            </p:nvSpPr>
            <p:spPr>
              <a:xfrm>
                <a:off x="7467029" y="3485447"/>
                <a:ext cx="583108" cy="479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FF49F0-E1B6-44AD-A1C6-F57C8ADCD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29" y="3485447"/>
                <a:ext cx="583108" cy="479170"/>
              </a:xfrm>
              <a:prstGeom prst="rect">
                <a:avLst/>
              </a:prstGeom>
              <a:blipFill>
                <a:blip r:embed="rId18"/>
                <a:stretch>
                  <a:fillRect t="-2564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AF54D1-0BDE-4931-9090-D0D8992C49A9}"/>
                  </a:ext>
                </a:extLst>
              </p:cNvPr>
              <p:cNvSpPr txBox="1"/>
              <p:nvPr/>
            </p:nvSpPr>
            <p:spPr>
              <a:xfrm>
                <a:off x="8395278" y="3568268"/>
                <a:ext cx="878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= 0.444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AF54D1-0BDE-4931-9090-D0D8992C4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78" y="3568268"/>
                <a:ext cx="878061" cy="276999"/>
              </a:xfrm>
              <a:prstGeom prst="rect">
                <a:avLst/>
              </a:prstGeom>
              <a:blipFill>
                <a:blip r:embed="rId19"/>
                <a:stretch>
                  <a:fillRect l="-9722" t="-28261" r="-1597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0A2325-10A4-47B3-8EDE-28B8466042B6}"/>
                  </a:ext>
                </a:extLst>
              </p:cNvPr>
              <p:cNvSpPr txBox="1"/>
              <p:nvPr/>
            </p:nvSpPr>
            <p:spPr>
              <a:xfrm>
                <a:off x="9469191" y="3413418"/>
                <a:ext cx="108927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0.444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0A2325-10A4-47B3-8EDE-28B846604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91" y="3413418"/>
                <a:ext cx="1089273" cy="5203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877E6C-45F1-41BD-9217-60EE92466850}"/>
                  </a:ext>
                </a:extLst>
              </p:cNvPr>
              <p:cNvSpPr txBox="1"/>
              <p:nvPr/>
            </p:nvSpPr>
            <p:spPr>
              <a:xfrm>
                <a:off x="10838028" y="3524098"/>
                <a:ext cx="961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877E6C-45F1-41BD-9217-60EE92466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028" y="3524098"/>
                <a:ext cx="961032" cy="276999"/>
              </a:xfrm>
              <a:prstGeom prst="rect">
                <a:avLst/>
              </a:prstGeom>
              <a:blipFill>
                <a:blip r:embed="rId21"/>
                <a:stretch>
                  <a:fillRect l="-5696" r="-56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8408EF94-012C-47C4-B2AD-6A69022714AB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66868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1" grpId="0"/>
      <p:bldP spid="72" grpId="0"/>
      <p:bldP spid="73" grpId="0"/>
      <p:bldP spid="74" grpId="0"/>
      <p:bldP spid="7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/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88B238E-D4C5-41DA-81CA-988534D0853B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52085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828782" y="1556230"/>
            <a:ext cx="113632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 Script: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Day3-CaptureRecapture_RMark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Breakout rooms: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 person in group will volunteer to share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Work through the code: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answer each question as a group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Instructors will be available to help you along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26E20-866B-4957-8817-88FDF70051D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477198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517132" y="1046671"/>
            <a:ext cx="115139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individual capture histories?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these two capture histories in your response: </a:t>
            </a:r>
            <a:r>
              <a:rPr kumimoji="0" lang="en-US" sz="2400" b="1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10010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01101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were there twelve rows in the design data for capture probability?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f0? How did the ‘Closed’ model use f0 to derive abundance estimates?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the predicted abundance of boreal toads vary across ponds? How so?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time of day and salamander detection…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the mean predicted detection probability for surveys conducted at 10am?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623BD-C904-4FFB-8700-CCE4BCF7775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535275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26DBD-F32F-4E9A-B0F4-CF3761D88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43" y="1858481"/>
            <a:ext cx="5866817" cy="42062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62F4DD-3D03-4DFC-85F1-964E9EE822D9}"/>
              </a:ext>
            </a:extLst>
          </p:cNvPr>
          <p:cNvSpPr txBox="1"/>
          <p:nvPr/>
        </p:nvSpPr>
        <p:spPr>
          <a:xfrm>
            <a:off x="7350698" y="1616546"/>
            <a:ext cx="39949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cs typeface="Arial" panose="020B0604020202020204" pitchFamily="34" charset="0"/>
              </a:rPr>
              <a:t>1</a:t>
            </a:r>
            <a:endParaRPr lang="en-US" sz="30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26F402-166A-464E-8574-A858FADF817C}"/>
              </a:ext>
            </a:extLst>
          </p:cNvPr>
          <p:cNvSpPr txBox="1"/>
          <p:nvPr/>
        </p:nvSpPr>
        <p:spPr>
          <a:xfrm>
            <a:off x="8878652" y="4049076"/>
            <a:ext cx="39949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078596-D8BB-4B2E-AAFD-CCB7B885131B}"/>
              </a:ext>
            </a:extLst>
          </p:cNvPr>
          <p:cNvSpPr txBox="1"/>
          <p:nvPr/>
        </p:nvSpPr>
        <p:spPr>
          <a:xfrm>
            <a:off x="10414601" y="5188232"/>
            <a:ext cx="39949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901F4-6C35-419C-B5CC-88AFC7D1587C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752938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517132" y="1046671"/>
            <a:ext cx="115139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individual capture histories?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these two capture histories in your response: </a:t>
            </a:r>
            <a:r>
              <a:rPr kumimoji="0" lang="en-US" sz="2400" b="1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10010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01101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were there twelve rows in the design data for capture probability?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f0? How did the ‘Closed’ model use f0 to derive abundance estimates?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the predicted abundance of boreal toads vary across ponds? How so?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Which pond had the highest capture probability? The lowest?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Did capture probability vary over time?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might capture probability differ among ponds?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623BD-C904-4FFB-8700-CCE4BCF7775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12562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3205DC-A91E-497A-A834-BD4CC0CD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" y="1767041"/>
            <a:ext cx="6121897" cy="4389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CF8B1A-13B6-4A71-A174-1C16130237E4}"/>
              </a:ext>
            </a:extLst>
          </p:cNvPr>
          <p:cNvSpPr txBox="1"/>
          <p:nvPr/>
        </p:nvSpPr>
        <p:spPr>
          <a:xfrm>
            <a:off x="7350698" y="1616546"/>
            <a:ext cx="39949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cs typeface="Arial" panose="020B0604020202020204" pitchFamily="34" charset="0"/>
              </a:rPr>
              <a:t>1</a:t>
            </a:r>
            <a:endParaRPr lang="en-US" sz="30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ACC98-1AE0-40D9-9CB4-7DF6D2667E20}"/>
              </a:ext>
            </a:extLst>
          </p:cNvPr>
          <p:cNvSpPr txBox="1"/>
          <p:nvPr/>
        </p:nvSpPr>
        <p:spPr>
          <a:xfrm>
            <a:off x="8878652" y="4049076"/>
            <a:ext cx="39949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D18D6-8DBC-49E1-ABB5-7182F784C3D3}"/>
              </a:ext>
            </a:extLst>
          </p:cNvPr>
          <p:cNvSpPr txBox="1"/>
          <p:nvPr/>
        </p:nvSpPr>
        <p:spPr>
          <a:xfrm>
            <a:off x="10414601" y="5188232"/>
            <a:ext cx="39949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5E386-CFEF-4A66-9654-C36785EB533C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735386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517132" y="1046671"/>
            <a:ext cx="115139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individual capture histories?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these two capture histories in your response: </a:t>
            </a:r>
            <a:r>
              <a:rPr kumimoji="0" lang="en-US" sz="2400" b="1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10010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01101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were there twelve rows in the design data for capture probability?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f0? How did the ‘Closed’ model use f0 to derive abundance estimates?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the predicted abundance of boreal toads vary across ponds? How so?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Which pond had the highest capture probability? The lowest?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Did capture probability vary over time?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might capture probability differ among ponds?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623BD-C904-4FFB-8700-CCE4BCF77757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51483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2448771" y="2341209"/>
            <a:ext cx="8283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Any questions?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Does anyone want to go over anything again?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70815-27A0-4EE2-AF53-F8CD058F0D09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466270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112775-0F1D-4009-ACDC-D0085843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351" y="917079"/>
            <a:ext cx="4924048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787B33-897E-491D-BC07-F810D854E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661" y="1191399"/>
            <a:ext cx="1645920" cy="1645920"/>
          </a:xfrm>
          <a:prstGeom prst="rect">
            <a:avLst/>
          </a:prstGeom>
        </p:spPr>
      </p:pic>
      <p:pic>
        <p:nvPicPr>
          <p:cNvPr id="10" name="Picture 2" descr="Analysis and Management of Animal Populations (9780127544069): Williams,  Byron K., Nichols, James D., Conroy, Michael J.: Books - Amazon.com">
            <a:extLst>
              <a:ext uri="{FF2B5EF4-FFF2-40B4-BE49-F238E27FC236}">
                <a16:creationId xmlns:a16="http://schemas.microsoft.com/office/drawing/2014/main" id="{F060430B-3E7C-421E-BAE1-882A8D3C6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771" y="3413828"/>
            <a:ext cx="25900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7502DB-0CCA-4D12-9191-7A5147D54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162" y="3413828"/>
            <a:ext cx="2250998" cy="33832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15A082-79FE-4137-AF03-DA15A4CE9C32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87709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317B6-50F2-4C91-9CAA-03792A66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79" y="1125324"/>
            <a:ext cx="2533225" cy="201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60EE56-AF1D-4468-A2D6-F788CA56668E}"/>
              </a:ext>
            </a:extLst>
          </p:cNvPr>
          <p:cNvSpPr txBox="1"/>
          <p:nvPr/>
        </p:nvSpPr>
        <p:spPr>
          <a:xfrm>
            <a:off x="2430811" y="1266451"/>
            <a:ext cx="386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cs typeface="Arial" panose="020B0604020202020204" pitchFamily="34" charset="0"/>
              </a:rPr>
              <a:t>x</a:t>
            </a:r>
            <a:endParaRPr lang="en-US" sz="30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738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J. Grant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43A0F-ADAA-4507-9940-2171C0EC5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1" t="20209" r="10352"/>
          <a:stretch/>
        </p:blipFill>
        <p:spPr>
          <a:xfrm>
            <a:off x="890981" y="3092921"/>
            <a:ext cx="5024623" cy="3474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14B441-5A2A-42B8-9389-E3E41B2571FC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84170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7" grpId="0" animBg="1"/>
      <p:bldP spid="17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2448771" y="2341209"/>
            <a:ext cx="82832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Session on Monday (12/6)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Instructors will be available to help with: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 you have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Working through issues with your own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More complex examples of estimating abundance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Just to chat about life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70815-27A0-4EE2-AF53-F8CD058F0D09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18256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656647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6D3613E-A851-4CFC-952B-6901CDE8A173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66593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D19EB05-E58B-4E9C-B2EB-A34D1A01F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267369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8615652-BCBF-49A6-84A2-40CF8D8174D6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54706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D19EB05-E58B-4E9C-B2EB-A34D1A01F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21586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0AA28A-CB31-4B2D-AA9A-6421E236364A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178405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D19EB05-E58B-4E9C-B2EB-A34D1A01F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942250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EDB99D0-14AF-44E3-9D26-EA441615ABC5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52036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00579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50E369E-A0F2-4BD1-BC6F-8571F539202F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712074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cs typeface="Arial" panose="020B0604020202020204" pitchFamily="34" charset="0"/>
              </a:rPr>
              <a:t>1. Question</a:t>
            </a:r>
            <a:endParaRPr lang="en-US" sz="28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93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cs typeface="Arial" panose="020B0604020202020204" pitchFamily="34" charset="0"/>
              </a:rPr>
              <a:t>How does boreal toad abundance vary across ponds?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C6C5-0062-42F9-A9AE-93C6BBB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355561"/>
            <a:ext cx="5212080" cy="5212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F756DB3-333E-4594-80A5-E22CF63BF8CE}"/>
              </a:ext>
            </a:extLst>
          </p:cNvPr>
          <p:cNvSpPr/>
          <p:nvPr/>
        </p:nvSpPr>
        <p:spPr>
          <a:xfrm>
            <a:off x="6618276" y="1616546"/>
            <a:ext cx="1273698" cy="13811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E5B6E3-AC46-4CAF-BC4A-263FAF82334C}"/>
              </a:ext>
            </a:extLst>
          </p:cNvPr>
          <p:cNvSpPr/>
          <p:nvPr/>
        </p:nvSpPr>
        <p:spPr>
          <a:xfrm>
            <a:off x="9877694" y="3607671"/>
            <a:ext cx="2028825" cy="195191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4671A1-61A0-47E1-86FE-064DA0AC6037}"/>
              </a:ext>
            </a:extLst>
          </p:cNvPr>
          <p:cNvSpPr/>
          <p:nvPr/>
        </p:nvSpPr>
        <p:spPr>
          <a:xfrm>
            <a:off x="8839740" y="4306406"/>
            <a:ext cx="922018" cy="91440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B0AAB-D1A5-4AF4-8DC8-640C197D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143" y="1459542"/>
            <a:ext cx="2086376" cy="1645920"/>
          </a:xfrm>
          <a:prstGeom prst="rect">
            <a:avLst/>
          </a:prstGeom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862B43C-949F-4705-9294-27C255749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909079"/>
              </p:ext>
            </p:extLst>
          </p:nvPr>
        </p:nvGraphicFramePr>
        <p:xfrm>
          <a:off x="463222" y="1365721"/>
          <a:ext cx="6010543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477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1110276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95204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87111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760633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5/29/2015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326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2D287CE-89A3-46A5-A08A-AF611BE5EFC0}"/>
              </a:ext>
            </a:extLst>
          </p:cNvPr>
          <p:cNvSpPr txBox="1"/>
          <p:nvPr/>
        </p:nvSpPr>
        <p:spPr>
          <a:xfrm>
            <a:off x="-1" y="0"/>
            <a:ext cx="1040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Estimating Abundance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– Closed Population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374595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17208</TotalTime>
  <Words>1433</Words>
  <Application>Microsoft Office PowerPoint</Application>
  <PresentationFormat>Widescreen</PresentationFormat>
  <Paragraphs>646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gbarrile15@gmail.com</dc:creator>
  <cp:lastModifiedBy>Barrile,Gabe</cp:lastModifiedBy>
  <cp:revision>92</cp:revision>
  <dcterms:created xsi:type="dcterms:W3CDTF">2021-06-10T16:42:55Z</dcterms:created>
  <dcterms:modified xsi:type="dcterms:W3CDTF">2021-11-23T04:55:38Z</dcterms:modified>
</cp:coreProperties>
</file>